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6" r:id="rId2"/>
    <p:sldId id="275" r:id="rId3"/>
    <p:sldId id="268" r:id="rId4"/>
    <p:sldId id="317" r:id="rId5"/>
    <p:sldId id="306" r:id="rId6"/>
    <p:sldId id="318" r:id="rId7"/>
    <p:sldId id="315" r:id="rId8"/>
    <p:sldId id="263" r:id="rId9"/>
    <p:sldId id="264" r:id="rId10"/>
    <p:sldId id="319" r:id="rId11"/>
    <p:sldId id="305" r:id="rId12"/>
    <p:sldId id="265" r:id="rId13"/>
    <p:sldId id="307" r:id="rId14"/>
    <p:sldId id="308" r:id="rId15"/>
    <p:sldId id="309" r:id="rId16"/>
    <p:sldId id="266" r:id="rId17"/>
    <p:sldId id="276" r:id="rId18"/>
    <p:sldId id="311" r:id="rId19"/>
    <p:sldId id="280" r:id="rId20"/>
    <p:sldId id="282" r:id="rId21"/>
    <p:sldId id="283" r:id="rId22"/>
    <p:sldId id="298" r:id="rId23"/>
    <p:sldId id="29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eka Kuspa" initials="ZK" lastIdx="1" clrIdx="0">
    <p:extLst>
      <p:ext uri="{19B8F6BF-5375-455C-9EA6-DF929625EA0E}">
        <p15:presenceInfo xmlns:p15="http://schemas.microsoft.com/office/powerpoint/2012/main" userId="5d623e700d2cead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5" autoAdjust="0"/>
    <p:restoredTop sz="94660"/>
  </p:normalViewPr>
  <p:slideViewPr>
    <p:cSldViewPr snapToGrid="0">
      <p:cViewPr varScale="1">
        <p:scale>
          <a:sx n="45" d="100"/>
          <a:sy n="45" d="100"/>
        </p:scale>
        <p:origin x="616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DA7B1-17C8-4291-8373-246B4DF8A621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D1C3C-B78D-4D1F-B7C8-27CCA9EDC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8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D1C3C-B78D-4D1F-B7C8-27CCA9EDC4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26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Entering nests to collect thin-shelled eggs for lab hatching. Leave dummy eggs in nest.</a:t>
            </a:r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88DA879-2635-4D94-A708-7FAAB4C4964F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67748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DD74EF3-4774-44A6-BAB6-4878F3D6FBB2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6089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E614-3B7F-47C0-9794-08E56D41C72E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6CA4-4A48-4731-A61E-A7C0EF286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03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E614-3B7F-47C0-9794-08E56D41C72E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6CA4-4A48-4731-A61E-A7C0EF286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6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E614-3B7F-47C0-9794-08E56D41C72E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6CA4-4A48-4731-A61E-A7C0EF286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18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E614-3B7F-47C0-9794-08E56D41C72E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6CA4-4A48-4731-A61E-A7C0EF286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9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E614-3B7F-47C0-9794-08E56D41C72E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6CA4-4A48-4731-A61E-A7C0EF286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5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E614-3B7F-47C0-9794-08E56D41C72E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6CA4-4A48-4731-A61E-A7C0EF286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2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E614-3B7F-47C0-9794-08E56D41C72E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6CA4-4A48-4731-A61E-A7C0EF286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98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E614-3B7F-47C0-9794-08E56D41C72E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6CA4-4A48-4731-A61E-A7C0EF286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34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E614-3B7F-47C0-9794-08E56D41C72E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6CA4-4A48-4731-A61E-A7C0EF286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8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E614-3B7F-47C0-9794-08E56D41C72E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6CA4-4A48-4731-A61E-A7C0EF286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8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5E614-3B7F-47C0-9794-08E56D41C72E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6CA4-4A48-4731-A61E-A7C0EF286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71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5E614-3B7F-47C0-9794-08E56D41C72E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B6CA4-4A48-4731-A61E-A7C0EF286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2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ucsc.edu/scpbrg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Gracie and brid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004" y="-1470771"/>
            <a:ext cx="12336379" cy="838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5220" y="325837"/>
            <a:ext cx="5993331" cy="2795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The Peregrine Falcon Recovery Story</a:t>
            </a:r>
            <a:endParaRPr lang="en-US" b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65220" y="495685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mtClean="0"/>
              <a:t>Zeka Glucs, Ph.D.</a:t>
            </a:r>
          </a:p>
          <a:p>
            <a:pPr marL="0" indent="0">
              <a:buNone/>
            </a:pPr>
            <a:r>
              <a:rPr lang="en-US" smtClean="0"/>
              <a:t>Predatory Bird Research Group</a:t>
            </a:r>
          </a:p>
          <a:p>
            <a:pPr marL="0" indent="0">
              <a:buNone/>
            </a:pPr>
            <a:r>
              <a:rPr lang="en-US" smtClean="0"/>
              <a:t>UC Santa Cruz</a:t>
            </a:r>
          </a:p>
          <a:p>
            <a:pPr marL="0" indent="0">
              <a:buNone/>
            </a:pPr>
            <a:r>
              <a:rPr lang="en-US" smtClean="0"/>
              <a:t>zekaglucs@ucsc.edu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1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Image result for rachel carson silent sp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05" y="124486"/>
            <a:ext cx="93345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50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DDT: technological innovation to banned pesticide in NA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1967- Environmental Defense Fund is formed and files suit in Federal Court in Michigan against DDT and other pesticides. Ruling prohibits DDT use in &gt;50 cities.</a:t>
            </a:r>
          </a:p>
          <a:p>
            <a:r>
              <a:rPr lang="en-US" dirty="0" smtClean="0"/>
              <a:t>1970- petition to the Wisconsin Department of Natural Resources results in public hearing. DDT is banned throughout the state. US Environmental Protection Agency is created.</a:t>
            </a:r>
          </a:p>
          <a:p>
            <a:r>
              <a:rPr lang="en-US" dirty="0" smtClean="0"/>
              <a:t>1971- US EPA holds extensive hearing on DDT</a:t>
            </a:r>
          </a:p>
          <a:p>
            <a:r>
              <a:rPr lang="en-US" dirty="0" smtClean="0"/>
              <a:t>1969- DDT is banned in Canada</a:t>
            </a:r>
          </a:p>
          <a:p>
            <a:r>
              <a:rPr lang="en-US" dirty="0" smtClean="0"/>
              <a:t>1972- DDT is banned in U.S. by William D. Ruckelshaus, EPA Administrator. US Supreme Court upholds ban.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37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Recovery efforts for the Peregrine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1975: Santa Cruz Predatory Bird Research Group is founded</a:t>
            </a:r>
            <a:endParaRPr lang="en-US" dirty="0"/>
          </a:p>
        </p:txBody>
      </p:sp>
      <p:pic>
        <p:nvPicPr>
          <p:cNvPr id="4" name="Picture 6" descr="Website2exchange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09082"/>
            <a:ext cx="51054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Busy day in the 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09082"/>
            <a:ext cx="6345236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57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 descr="IMG_0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464595" cy="757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/>
          </a:p>
        </p:txBody>
      </p:sp>
      <p:pic>
        <p:nvPicPr>
          <p:cNvPr id="6" name="Picture 5" descr="going up cliff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489" y="0"/>
            <a:ext cx="7702993" cy="1037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09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IMG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136525"/>
            <a:ext cx="10134600" cy="699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1524000" y="4724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2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ea typeface="ＭＳ Ｐゴシック" panose="020B0600070205080204" pitchFamily="34" charset="-128"/>
              </a:rPr>
              <a:t>Early 1980</a:t>
            </a:r>
            <a:r>
              <a:rPr lang="ja-JP" altLang="en-US" sz="2400">
                <a:solidFill>
                  <a:schemeClr val="bg1"/>
                </a:solidFill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solidFill>
                  <a:schemeClr val="bg1"/>
                </a:solidFill>
                <a:ea typeface="ＭＳ Ｐゴシック" panose="020B0600070205080204" pitchFamily="34" charset="-128"/>
              </a:rPr>
              <a:t>s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166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etonpefah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74" y="-462590"/>
            <a:ext cx="12574772" cy="880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85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291639"/>
              </p:ext>
            </p:extLst>
          </p:nvPr>
        </p:nvGraphicFramePr>
        <p:xfrm>
          <a:off x="1414130" y="787505"/>
          <a:ext cx="9900684" cy="6406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7" r:id="rId3" imgW="8838469" imgH="5717575" progId="Excel.Chart.8">
                  <p:embed/>
                </p:oleObj>
              </mc:Choice>
              <mc:Fallback>
                <p:oleObj r:id="rId3" imgW="8838469" imgH="571757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130" y="787505"/>
                        <a:ext cx="9900684" cy="64066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1242" y="205637"/>
            <a:ext cx="10868246" cy="1314820"/>
          </a:xfrm>
        </p:spPr>
        <p:txBody>
          <a:bodyPr/>
          <a:lstStyle/>
          <a:p>
            <a:r>
              <a:rPr lang="en-US" dirty="0" smtClean="0"/>
              <a:t>Absent DDT use, recovery in the wild can begin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17358" y="2142155"/>
            <a:ext cx="379434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Peregrine Falcon achieves full recovery in 1992 and is de-listed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8316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Peregrine Falcon Population Today: </a:t>
            </a:r>
            <a:br>
              <a:rPr lang="en-US" dirty="0" smtClean="0"/>
            </a:br>
            <a:r>
              <a:rPr lang="en-US" dirty="0" smtClean="0"/>
              <a:t>San Francisco Bay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1970 PEF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" b="4771"/>
          <a:stretch>
            <a:fillRect/>
          </a:stretch>
        </p:blipFill>
        <p:spPr>
          <a:xfrm>
            <a:off x="1460574" y="1825625"/>
            <a:ext cx="4194175" cy="4422775"/>
          </a:xfrm>
          <a:prstGeom prst="rect">
            <a:avLst/>
          </a:prstGeom>
        </p:spPr>
      </p:pic>
      <p:pic>
        <p:nvPicPr>
          <p:cNvPr id="8" name="Content Placeholder 7" descr="PEFA locat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1" b="13161"/>
          <a:stretch>
            <a:fillRect/>
          </a:stretch>
        </p:blipFill>
        <p:spPr>
          <a:xfrm>
            <a:off x="5807149" y="1825625"/>
            <a:ext cx="4194175" cy="44227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1289" y="63119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77864" y="62802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9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Peregrine Falcon Population Today: </a:t>
            </a:r>
            <a:br>
              <a:rPr lang="en-US" dirty="0" smtClean="0"/>
            </a:br>
            <a:r>
              <a:rPr lang="en-US" dirty="0" smtClean="0"/>
              <a:t>San Francisco Bay Area</a:t>
            </a:r>
            <a:endParaRPr lang="en-US" dirty="0"/>
          </a:p>
        </p:txBody>
      </p:sp>
      <p:pic>
        <p:nvPicPr>
          <p:cNvPr id="11" name="Picture 6" descr="APR30georgebringsdi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40" y="2558562"/>
            <a:ext cx="5038060" cy="34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AI2E007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3" y="2558562"/>
            <a:ext cx="5151446" cy="34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55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</a:t>
            </a:r>
            <a:r>
              <a:rPr lang="en-US" dirty="0" smtClean="0"/>
              <a:t>of </a:t>
            </a:r>
            <a:r>
              <a:rPr lang="en-US" dirty="0" smtClean="0"/>
              <a:t>the recovery program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366847" y="4087227"/>
            <a:ext cx="9528543" cy="21263"/>
          </a:xfrm>
          <a:prstGeom prst="line">
            <a:avLst/>
          </a:prstGeom>
          <a:ln w="1174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62196" y="3481169"/>
            <a:ext cx="0" cy="62732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98496" y="4220688"/>
            <a:ext cx="174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Peregrine Falcon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98496" y="49040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741078" y="49040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283660" y="49040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826242" y="49040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368824" y="49040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911406" y="49040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0391892" y="490992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2020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71175" y="2323402"/>
            <a:ext cx="12546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Association of pop. decline with toxin (1)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3019764" y="3481169"/>
            <a:ext cx="0" cy="6060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069215" y="2323992"/>
            <a:ext cx="1254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Wild pop. reaches lowest point</a:t>
            </a:r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3402211" y="3415543"/>
            <a:ext cx="0" cy="62732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191218" y="2949533"/>
            <a:ext cx="0" cy="118872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903944" y="2642802"/>
            <a:ext cx="1600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Reintroduction begins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5362672" y="2622271"/>
            <a:ext cx="378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(1000 released in WA, OR, NV, and CA)</a:t>
            </a:r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6333051" y="3523731"/>
            <a:ext cx="0" cy="62732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318057" y="3115597"/>
            <a:ext cx="2118850" cy="369332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Full species recovery</a:t>
            </a:r>
            <a:endParaRPr lang="en-US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3253604" y="2648985"/>
            <a:ext cx="9205" cy="139387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213677" y="2223872"/>
            <a:ext cx="1557606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Toxin removed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2557129" y="3693828"/>
            <a:ext cx="0" cy="36576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174220" y="3561689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253604" y="2801693"/>
            <a:ext cx="89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ESA listed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4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  <p:bldP spid="51" grpId="0"/>
      <p:bldP spid="52" grpId="0"/>
      <p:bldP spid="55" grpId="0" animBg="1"/>
      <p:bldP spid="59" grpId="0" animBg="1"/>
      <p:bldP spid="67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Peregrine </a:t>
            </a:r>
            <a:r>
              <a:rPr lang="en-US" dirty="0"/>
              <a:t>F</a:t>
            </a:r>
            <a:r>
              <a:rPr lang="en-US" dirty="0" smtClean="0"/>
              <a:t>alcon </a:t>
            </a:r>
            <a:r>
              <a:rPr lang="en-US" dirty="0"/>
              <a:t>n</a:t>
            </a:r>
            <a:r>
              <a:rPr lang="en-US" dirty="0" smtClean="0"/>
              <a:t>atural </a:t>
            </a:r>
            <a:r>
              <a:rPr lang="en-US" dirty="0"/>
              <a:t>h</a:t>
            </a:r>
            <a:r>
              <a:rPr lang="en-US" dirty="0" smtClean="0"/>
              <a:t>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2583"/>
            <a:ext cx="753577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i="1" dirty="0" smtClean="0"/>
              <a:t>Falco </a:t>
            </a:r>
            <a:r>
              <a:rPr lang="en-US" i="1" dirty="0" err="1" smtClean="0"/>
              <a:t>peregrinus</a:t>
            </a:r>
            <a:r>
              <a:rPr lang="en-US" dirty="0" smtClean="0"/>
              <a:t>)</a:t>
            </a:r>
          </a:p>
          <a:p>
            <a:r>
              <a:rPr lang="en-US" dirty="0" smtClean="0"/>
              <a:t>Claim to fame: Fastest animal on earth</a:t>
            </a:r>
          </a:p>
          <a:p>
            <a:endParaRPr lang="en-US" dirty="0" smtClean="0"/>
          </a:p>
          <a:p>
            <a:r>
              <a:rPr lang="en-US" dirty="0" smtClean="0"/>
              <a:t>Apex predators</a:t>
            </a:r>
          </a:p>
          <a:p>
            <a:pPr lvl="1"/>
            <a:r>
              <a:rPr lang="en-US" dirty="0" smtClean="0"/>
              <a:t>Avian Prey: waterfowl, seabirds, land birds</a:t>
            </a:r>
          </a:p>
          <a:p>
            <a:r>
              <a:rPr lang="en-US" dirty="0" smtClean="0"/>
              <a:t>Max lifespan: ~20 years</a:t>
            </a:r>
          </a:p>
          <a:p>
            <a:r>
              <a:rPr lang="en-US" dirty="0" smtClean="0"/>
              <a:t>Reproductive rate: 2-5 eggs/year</a:t>
            </a:r>
          </a:p>
          <a:p>
            <a:r>
              <a:rPr lang="en-US" dirty="0" smtClean="0"/>
              <a:t>Range worldwide: (All continents except Antarctica)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Image result for peregrine falc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9" r="24469" b="6700"/>
          <a:stretch/>
        </p:blipFill>
        <p:spPr bwMode="auto">
          <a:xfrm>
            <a:off x="8758990" y="1278585"/>
            <a:ext cx="3031958" cy="493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peregrine falc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5" t="92058" r="941" b="1090"/>
          <a:stretch/>
        </p:blipFill>
        <p:spPr bwMode="auto">
          <a:xfrm>
            <a:off x="9991022" y="5971575"/>
            <a:ext cx="1694047" cy="20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7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ndors eating a stillborn calf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3046149" cy="855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Recipes for success? Reasons for hope: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9741195" cy="4426319"/>
          </a:xfrm>
        </p:spPr>
        <p:txBody>
          <a:bodyPr>
            <a:normAutofit/>
          </a:bodyPr>
          <a:lstStyle/>
          <a:p>
            <a:r>
              <a:rPr lang="en-US" dirty="0" smtClean="0"/>
              <a:t>Critically endangered species can be recovered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(under the right circumstances)!</a:t>
            </a:r>
          </a:p>
          <a:p>
            <a:r>
              <a:rPr lang="en-US" dirty="0" smtClean="0"/>
              <a:t>When </a:t>
            </a:r>
            <a:r>
              <a:rPr lang="en-US" dirty="0" smtClean="0"/>
              <a:t>we recognize wild species as indicators of chemicals harmful to humans, broad legislative/administrative </a:t>
            </a:r>
            <a:r>
              <a:rPr lang="en-US" dirty="0" smtClean="0"/>
              <a:t>action may be </a:t>
            </a:r>
            <a:r>
              <a:rPr lang="en-US" smtClean="0"/>
              <a:t>more </a:t>
            </a:r>
            <a:r>
              <a:rPr lang="en-US" smtClean="0"/>
              <a:t>viable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3780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Vigilance for future toxin-mediated species declines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5658292" cy="4351338"/>
          </a:xfrm>
        </p:spPr>
        <p:txBody>
          <a:bodyPr/>
          <a:lstStyle/>
          <a:p>
            <a:r>
              <a:rPr lang="en-US" dirty="0" smtClean="0"/>
              <a:t>Importance of long-term monitoring programs and citizen scientists</a:t>
            </a:r>
          </a:p>
          <a:p>
            <a:r>
              <a:rPr lang="en-US" dirty="0" smtClean="0"/>
              <a:t>Value of inter-disciplinary partnerships between scientists and managers</a:t>
            </a:r>
          </a:p>
          <a:p>
            <a:r>
              <a:rPr lang="en-US" dirty="0" smtClean="0"/>
              <a:t>Increased understanding of sub-lethal effects of contaminants</a:t>
            </a:r>
          </a:p>
          <a:p>
            <a:pPr lvl="1"/>
            <a:r>
              <a:rPr lang="en-US" dirty="0" smtClean="0"/>
              <a:t>More difficult to detect, just as important!</a:t>
            </a:r>
            <a:endParaRPr lang="en-US" dirty="0"/>
          </a:p>
        </p:txBody>
      </p:sp>
      <p:pic>
        <p:nvPicPr>
          <p:cNvPr id="5" name="Picture 2" descr="G:\Music and Pictures\my pictures\2015-02-20 iPhonephotodump\iPhonephotodump 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81050" y="1141068"/>
            <a:ext cx="4107344" cy="5476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59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1076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Brian Walton, </a:t>
            </a:r>
            <a:r>
              <a:rPr lang="en-US" dirty="0" smtClean="0"/>
              <a:t>Predatory Bird Research </a:t>
            </a:r>
            <a:r>
              <a:rPr lang="en-US" dirty="0" smtClean="0"/>
              <a:t>Group </a:t>
            </a:r>
            <a:r>
              <a:rPr lang="en-US" dirty="0" err="1" smtClean="0"/>
              <a:t>FOunder</a:t>
            </a:r>
            <a:r>
              <a:rPr lang="en-US" dirty="0" smtClean="0"/>
              <a:t>, UCSC</a:t>
            </a:r>
            <a:endParaRPr lang="en-US" dirty="0" smtClean="0"/>
          </a:p>
          <a:p>
            <a:r>
              <a:rPr lang="en-US" dirty="0"/>
              <a:t>Recovery partners: field biologists</a:t>
            </a:r>
            <a:r>
              <a:rPr lang="en-US" dirty="0" smtClean="0"/>
              <a:t>, falconers, </a:t>
            </a:r>
            <a:r>
              <a:rPr lang="en-US" dirty="0"/>
              <a:t>laboratory scientists, government employees and volunteers of </a:t>
            </a:r>
            <a:r>
              <a:rPr lang="en-US" dirty="0" smtClean="0"/>
              <a:t>the Peregrine </a:t>
            </a:r>
            <a:r>
              <a:rPr lang="en-US" dirty="0" smtClean="0"/>
              <a:t>Falcon recovery program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2558" b="28682"/>
          <a:stretch/>
        </p:blipFill>
        <p:spPr>
          <a:xfrm>
            <a:off x="1523999" y="3923418"/>
            <a:ext cx="9144001" cy="265814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9789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2082209" y="365125"/>
            <a:ext cx="77724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mtClean="0">
                <a:ea typeface="ＭＳ Ｐゴシック" pitchFamily="-112" charset="-128"/>
                <a:cs typeface="ＭＳ Ｐゴシック" pitchFamily="-112" charset="-128"/>
              </a:rPr>
              <a:t>University of California</a:t>
            </a:r>
            <a:endParaRPr lang="en-US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>
          <a:xfrm>
            <a:off x="2768009" y="1812925"/>
            <a:ext cx="60198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-112" charset="2"/>
              <a:buNone/>
              <a:defRPr/>
            </a:pPr>
            <a:r>
              <a:rPr lang="en-US" smtClean="0">
                <a:ea typeface="ＭＳ Ｐゴシック" pitchFamily="-112" charset="-128"/>
                <a:cs typeface="ＭＳ Ｐゴシック" pitchFamily="-112" charset="-128"/>
              </a:rPr>
              <a:t>Santa Cruz Predatory Bird Research Group</a:t>
            </a:r>
            <a:endParaRPr lang="en-US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6" name="Picture 4" descr="logop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09" y="2955925"/>
            <a:ext cx="28194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9772" y="5634111"/>
            <a:ext cx="5286153" cy="12238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hlinkClick r:id="rId3"/>
              </a:rPr>
              <a:t>https://www2.ucsc.edu/scpbrg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zekaglucs@ucsc.edu</a:t>
            </a:r>
            <a:endParaRPr lang="en-US" dirty="0"/>
          </a:p>
        </p:txBody>
      </p:sp>
      <p:pic>
        <p:nvPicPr>
          <p:cNvPr id="9218" name="Picture 2" descr="Image result for facebook 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763" y="3149175"/>
            <a:ext cx="636016" cy="63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twitter 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609" y="3070659"/>
            <a:ext cx="792291" cy="79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21940" y="3945493"/>
            <a:ext cx="1660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@SCPBRG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908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Disappearance of the Peregrine Falcon in N.A.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Historical Peregrine numbers in North America</a:t>
            </a:r>
          </a:p>
          <a:p>
            <a:pPr lvl="1"/>
            <a:r>
              <a:rPr lang="en-US" dirty="0" smtClean="0"/>
              <a:t>Pacific Coast: 350-500 pairs</a:t>
            </a:r>
          </a:p>
          <a:p>
            <a:pPr lvl="1"/>
            <a:r>
              <a:rPr lang="en-US" dirty="0" smtClean="0"/>
              <a:t>North America: 106,000-120,000 pairs!</a:t>
            </a:r>
          </a:p>
          <a:p>
            <a:r>
              <a:rPr lang="en-US" dirty="0" smtClean="0"/>
              <a:t>1950s- Hints of reduced reproductive success in Peregrines</a:t>
            </a:r>
          </a:p>
          <a:p>
            <a:r>
              <a:rPr lang="en-US" dirty="0" smtClean="0"/>
              <a:t>1964- Peregrines Falcons extinct </a:t>
            </a:r>
            <a:r>
              <a:rPr lang="en-US" dirty="0"/>
              <a:t>e</a:t>
            </a:r>
            <a:r>
              <a:rPr lang="en-US" dirty="0" smtClean="0"/>
              <a:t>ast of the Rockies</a:t>
            </a:r>
          </a:p>
          <a:p>
            <a:r>
              <a:rPr lang="en-US" dirty="0" smtClean="0"/>
              <a:t>1965- The Madison Conference identifies pesticide toxicity as a potential mechanism for Peregrine </a:t>
            </a:r>
            <a:r>
              <a:rPr lang="en-US" dirty="0"/>
              <a:t>F</a:t>
            </a:r>
            <a:r>
              <a:rPr lang="en-US" dirty="0" smtClean="0"/>
              <a:t>alcon decline</a:t>
            </a:r>
          </a:p>
          <a:p>
            <a:r>
              <a:rPr lang="en-US" dirty="0" smtClean="0"/>
              <a:t>1970- 2 Peregrine pairs left in California</a:t>
            </a:r>
          </a:p>
          <a:p>
            <a:r>
              <a:rPr lang="en-US" altLang="x-none" dirty="0" smtClean="0">
                <a:ea typeface="ＭＳ Ｐゴシック" charset="-128"/>
              </a:rPr>
              <a:t>1973- </a:t>
            </a:r>
            <a:r>
              <a:rPr lang="en-US" altLang="x-none" dirty="0">
                <a:ea typeface="ＭＳ Ｐゴシック" charset="-128"/>
              </a:rPr>
              <a:t>President Nixon signs Endangered Species </a:t>
            </a:r>
            <a:r>
              <a:rPr lang="en-US" altLang="x-none" dirty="0" smtClean="0">
                <a:ea typeface="ＭＳ Ｐゴシック" charset="-128"/>
              </a:rPr>
              <a:t>Act- Peregrine Falcon listed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750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 for decline: Eggshell thinning/breakage reduced breeding success</a:t>
            </a:r>
            <a:endParaRPr lang="en-US" dirty="0"/>
          </a:p>
        </p:txBody>
      </p:sp>
      <p:sp>
        <p:nvSpPr>
          <p:cNvPr id="4" name="AutoShape 4" descr="Page 785 of DDE-Induced Eggshell-Thinning in the American Kestrel: A Comparison of the Field Situation and Laboratory Resu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5" descr="eggshell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981" y="1649300"/>
            <a:ext cx="3525473" cy="49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rushede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309" y="4386790"/>
            <a:ext cx="3386640" cy="225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falcon eggshell thinn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16287" r="21188" b="13652"/>
          <a:stretch/>
        </p:blipFill>
        <p:spPr bwMode="auto">
          <a:xfrm>
            <a:off x="3012309" y="1690689"/>
            <a:ext cx="3386640" cy="245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72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evidence for </a:t>
            </a:r>
            <a:r>
              <a:rPr lang="en-US" dirty="0"/>
              <a:t>Dichlorodiphenyltrichloroethane </a:t>
            </a:r>
            <a:r>
              <a:rPr lang="en-US" dirty="0" smtClean="0"/>
              <a:t>(DDT)/DDE induced eggshell thinning in Peregrine Falcons</a:t>
            </a:r>
            <a:endParaRPr lang="en-US" dirty="0"/>
          </a:p>
        </p:txBody>
      </p:sp>
      <p:sp>
        <p:nvSpPr>
          <p:cNvPr id="4" name="AutoShape 4" descr="Page 785 of DDE-Induced Eggshell-Thinning in the American Kestrel: A Comparison of the Field Situation and Laboratory Resu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8200" y="2137145"/>
            <a:ext cx="48289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1961- Derek </a:t>
            </a:r>
            <a:r>
              <a:rPr lang="en-US" sz="2400" dirty="0" err="1"/>
              <a:t>Ratcliffe</a:t>
            </a:r>
            <a:r>
              <a:rPr lang="en-US" sz="2400" dirty="0"/>
              <a:t> discovers pesticide association with raptor eggshell thickness and reproductive success on the British Isles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129" b="1706"/>
          <a:stretch/>
        </p:blipFill>
        <p:spPr>
          <a:xfrm>
            <a:off x="5667154" y="1828917"/>
            <a:ext cx="6126762" cy="48697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622465" y="2137145"/>
            <a:ext cx="2286000" cy="6166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3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evidence for </a:t>
            </a:r>
            <a:r>
              <a:rPr lang="en-US" dirty="0"/>
              <a:t>Dichlorodiphenyltrichloroethane </a:t>
            </a:r>
            <a:r>
              <a:rPr lang="en-US" dirty="0" smtClean="0"/>
              <a:t>(DDT)/DDE induced eggshell thinning in Peregrine Falcons</a:t>
            </a:r>
            <a:endParaRPr lang="en-US" dirty="0"/>
          </a:p>
        </p:txBody>
      </p:sp>
      <p:sp>
        <p:nvSpPr>
          <p:cNvPr id="4" name="AutoShape 4" descr="Page 785 of DDE-Induced Eggshell-Thinning in the American Kestrel: A Comparison of the Field Situation and Laboratory Resu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8200" y="2030930"/>
            <a:ext cx="48289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1961- Derek </a:t>
            </a:r>
            <a:r>
              <a:rPr lang="en-US" sz="2400" dirty="0" err="1"/>
              <a:t>Ratcliffe</a:t>
            </a:r>
            <a:r>
              <a:rPr lang="en-US" sz="2400" dirty="0"/>
              <a:t> discovers pesticide association with raptor eggshell thickness and reproductive success on the British </a:t>
            </a:r>
            <a:r>
              <a:rPr lang="en-US" sz="2400" dirty="0" smtClean="0"/>
              <a:t>Isles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1975-Jeffrey </a:t>
            </a:r>
            <a:r>
              <a:rPr lang="en-US" sz="2400" dirty="0" err="1" smtClean="0"/>
              <a:t>Lincer</a:t>
            </a:r>
            <a:r>
              <a:rPr lang="en-US" sz="2400" dirty="0" smtClean="0"/>
              <a:t> experimentally recreated eggshell thinning with environmentally relevant doses of DDE in American Kestrels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501" y="1876997"/>
            <a:ext cx="5438299" cy="498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4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930" y="1488658"/>
            <a:ext cx="6434238" cy="5309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DDT/DDE induced eggshell </a:t>
            </a:r>
            <a:r>
              <a:rPr lang="en-US" dirty="0" smtClean="0"/>
              <a:t>thinning in museum specimens</a:t>
            </a:r>
            <a:endParaRPr lang="en-US" dirty="0"/>
          </a:p>
        </p:txBody>
      </p:sp>
      <p:pic>
        <p:nvPicPr>
          <p:cNvPr id="12290" name="Picture 2" descr="Image result for falcon eggshell thinn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16287" r="21188" b="13652"/>
          <a:stretch/>
        </p:blipFill>
        <p:spPr bwMode="auto">
          <a:xfrm>
            <a:off x="943297" y="1914267"/>
            <a:ext cx="4277289" cy="310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Page 785 of DDE-Induced Eggshell-Thinning in the American Kestrel: A Comparison of the Field Situation and Laboratory Resu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61758" y="5241852"/>
            <a:ext cx="344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Peregrine falcon eggshell breakage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26400" y="2292721"/>
            <a:ext cx="381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Museum specimen study (</a:t>
            </a:r>
            <a:r>
              <a:rPr lang="en-US" dirty="0" err="1" smtClean="0"/>
              <a:t>Lincer</a:t>
            </a:r>
            <a:r>
              <a:rPr lang="en-US" dirty="0" smtClean="0"/>
              <a:t> 1975)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534253" y="1458988"/>
            <a:ext cx="2640796" cy="3385719"/>
            <a:chOff x="9534253" y="1458988"/>
            <a:chExt cx="2640796" cy="3385719"/>
          </a:xfrm>
        </p:grpSpPr>
        <p:sp>
          <p:nvSpPr>
            <p:cNvPr id="9" name="Oval 8"/>
            <p:cNvSpPr/>
            <p:nvPr/>
          </p:nvSpPr>
          <p:spPr>
            <a:xfrm>
              <a:off x="10069034" y="1637932"/>
              <a:ext cx="1158948" cy="69100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1016101" y="1458988"/>
              <a:ext cx="1158948" cy="69100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0330687" y="2468718"/>
              <a:ext cx="1158948" cy="69100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9534253" y="4153702"/>
              <a:ext cx="1158948" cy="69100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40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248163"/>
            <a:ext cx="10687050" cy="1325563"/>
          </a:xfrm>
        </p:spPr>
        <p:txBody>
          <a:bodyPr/>
          <a:lstStyle/>
          <a:p>
            <a:r>
              <a:rPr lang="en-US" dirty="0" smtClean="0"/>
              <a:t>The Peregrine Falcon and DDT/DDE bioaccumulation</a:t>
            </a:r>
            <a:endParaRPr lang="en-US" dirty="0"/>
          </a:p>
        </p:txBody>
      </p:sp>
      <p:pic>
        <p:nvPicPr>
          <p:cNvPr id="11266" name="Picture 2" descr="Image result for crops sprayed with dd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0" y="4028384"/>
            <a:ext cx="3716231" cy="25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inse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2" y="4028384"/>
            <a:ext cx="2552524" cy="25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255" y="2060634"/>
            <a:ext cx="2323603" cy="1860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70" name="Picture 6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90" y="4897338"/>
            <a:ext cx="2162923" cy="1754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Image result for common mur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351" y="4871052"/>
            <a:ext cx="2339161" cy="1754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Image result for peregrine falcon eat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051" y="1509811"/>
            <a:ext cx="4082024" cy="2721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0" name="Picture 36" descr="Chemical structure of DD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57356"/>
            <a:ext cx="2241663" cy="129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rved Up Arrow 16"/>
          <p:cNvSpPr/>
          <p:nvPr/>
        </p:nvSpPr>
        <p:spPr>
          <a:xfrm rot="19410455" flipV="1">
            <a:off x="3574648" y="2977751"/>
            <a:ext cx="1117282" cy="48897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Curved Up Arrow 40"/>
          <p:cNvSpPr/>
          <p:nvPr/>
        </p:nvSpPr>
        <p:spPr>
          <a:xfrm rot="19410455" flipV="1">
            <a:off x="6901678" y="2305242"/>
            <a:ext cx="1117282" cy="48897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Curved Up Arrow 41"/>
          <p:cNvSpPr/>
          <p:nvPr/>
        </p:nvSpPr>
        <p:spPr>
          <a:xfrm rot="21197200" flipV="1">
            <a:off x="2652841" y="5157261"/>
            <a:ext cx="3100207" cy="84099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Curved Up Arrow 42"/>
          <p:cNvSpPr/>
          <p:nvPr/>
        </p:nvSpPr>
        <p:spPr>
          <a:xfrm rot="20269785" flipV="1">
            <a:off x="7535414" y="5169218"/>
            <a:ext cx="1405899" cy="71603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Right Arrow 17"/>
          <p:cNvSpPr/>
          <p:nvPr/>
        </p:nvSpPr>
        <p:spPr>
          <a:xfrm rot="12415019">
            <a:off x="11363282" y="4304016"/>
            <a:ext cx="563526" cy="10207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281" name="Picture 17" descr="☑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75" cy="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☑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75" cy="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☒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75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☑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75" cy="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5" name="Picture 21" descr="☑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75" cy="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☑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75" cy="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5" name="Picture 31" descr="☒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6" name="Picture 32" descr="☑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75" cy="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7" name="Picture 33" descr="☒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75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77" name="Group 13"/>
          <p:cNvGrpSpPr>
            <a:grpSpLocks/>
          </p:cNvGrpSpPr>
          <p:nvPr/>
        </p:nvGrpSpPr>
        <p:grpSpPr bwMode="auto">
          <a:xfrm>
            <a:off x="0" y="0"/>
            <a:ext cx="762000" cy="762000"/>
            <a:chOff x="0" y="0"/>
            <a:chExt cx="480" cy="480"/>
          </a:xfrm>
        </p:grpSpPr>
      </p:grpSp>
    </p:spTree>
    <p:extLst>
      <p:ext uri="{BB962C8B-B14F-4D97-AF65-F5344CB8AC3E}">
        <p14:creationId xmlns:p14="http://schemas.microsoft.com/office/powerpoint/2010/main" val="185330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1" grpId="0" animBg="1"/>
      <p:bldP spid="42" grpId="0" animBg="1"/>
      <p:bldP spid="43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DDT: technological innovation to banned pesticide in NA in 30 years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1942 DDT invented and used by US military for disease control</a:t>
            </a:r>
          </a:p>
          <a:p>
            <a:r>
              <a:rPr lang="en-US" dirty="0" smtClean="0"/>
              <a:t>1945 DDT introduced to public for agricultural use</a:t>
            </a:r>
          </a:p>
          <a:p>
            <a:r>
              <a:rPr lang="en-US" dirty="0" smtClean="0"/>
              <a:t>1940s and 50s- Mass bird die offs documented for years after DDT applications, bioaccumulation of DDT observed in birds and fish</a:t>
            </a:r>
          </a:p>
          <a:p>
            <a:r>
              <a:rPr lang="en-US" dirty="0" smtClean="0"/>
              <a:t>1961- Derek </a:t>
            </a:r>
            <a:r>
              <a:rPr lang="en-US" dirty="0" err="1" smtClean="0"/>
              <a:t>Ratcliffe</a:t>
            </a:r>
            <a:r>
              <a:rPr lang="en-US" dirty="0" smtClean="0"/>
              <a:t> discovers pesticide association with raptor eggshell thickness and reproductive success on the British Isles</a:t>
            </a:r>
          </a:p>
          <a:p>
            <a:r>
              <a:rPr lang="en-US" dirty="0" smtClean="0"/>
              <a:t>1962- Rachel Carson’s </a:t>
            </a:r>
            <a:r>
              <a:rPr lang="en-US" i="1" dirty="0" smtClean="0"/>
              <a:t>Silent Spring</a:t>
            </a:r>
            <a:r>
              <a:rPr lang="en-US" dirty="0" smtClean="0"/>
              <a:t> published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75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1637</TotalTime>
  <Words>651</Words>
  <Application>Microsoft Office PowerPoint</Application>
  <PresentationFormat>Widescreen</PresentationFormat>
  <Paragraphs>101</Paragraphs>
  <Slides>23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ＭＳ Ｐゴシック</vt:lpstr>
      <vt:lpstr>Arial</vt:lpstr>
      <vt:lpstr>Calibri</vt:lpstr>
      <vt:lpstr>Calibri Light</vt:lpstr>
      <vt:lpstr>Wingdings</vt:lpstr>
      <vt:lpstr>Office Theme</vt:lpstr>
      <vt:lpstr>Microsoft Excel Chart</vt:lpstr>
      <vt:lpstr>PowerPoint Presentation</vt:lpstr>
      <vt:lpstr>Peregrine Falcon natural history</vt:lpstr>
      <vt:lpstr>Disappearance of the Peregrine Falcon in N.A.</vt:lpstr>
      <vt:lpstr>Reason for decline: Eggshell thinning/breakage reduced breeding success</vt:lpstr>
      <vt:lpstr>Early evidence for Dichlorodiphenyltrichloroethane (DDT)/DDE induced eggshell thinning in Peregrine Falcons</vt:lpstr>
      <vt:lpstr>Early evidence for Dichlorodiphenyltrichloroethane (DDT)/DDE induced eggshell thinning in Peregrine Falcons</vt:lpstr>
      <vt:lpstr>DDT/DDE induced eggshell thinning in museum specimens</vt:lpstr>
      <vt:lpstr>The Peregrine Falcon and DDT/DDE bioaccumulation</vt:lpstr>
      <vt:lpstr>DDT: technological innovation to banned pesticide in NA in 30 years</vt:lpstr>
      <vt:lpstr>PowerPoint Presentation</vt:lpstr>
      <vt:lpstr>DDT: technological innovation to banned pesticide in NA</vt:lpstr>
      <vt:lpstr>Recovery efforts for the Peregrine</vt:lpstr>
      <vt:lpstr>PowerPoint Presentation</vt:lpstr>
      <vt:lpstr>PowerPoint Presentation</vt:lpstr>
      <vt:lpstr>PowerPoint Presentation</vt:lpstr>
      <vt:lpstr>Absent DDT use, recovery in the wild can begin</vt:lpstr>
      <vt:lpstr>Peregrine Falcon Population Today:  San Francisco Bay Area</vt:lpstr>
      <vt:lpstr>Peregrine Falcon Population Today:  San Francisco Bay Area</vt:lpstr>
      <vt:lpstr>Timeline of the recovery program</vt:lpstr>
      <vt:lpstr>Recipes for success? Reasons for hope:</vt:lpstr>
      <vt:lpstr>Vigilance for future toxin-mediated species declines</vt:lpstr>
      <vt:lpstr>Acknowledgements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Zeka Kuspa</dc:creator>
  <cp:lastModifiedBy>Zeka Kuspa</cp:lastModifiedBy>
  <cp:revision>140</cp:revision>
  <dcterms:created xsi:type="dcterms:W3CDTF">2018-09-24T00:37:58Z</dcterms:created>
  <dcterms:modified xsi:type="dcterms:W3CDTF">2018-11-26T16:54:42Z</dcterms:modified>
</cp:coreProperties>
</file>